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364" r:id="rId3"/>
    <p:sldId id="283" r:id="rId4"/>
    <p:sldId id="323" r:id="rId5"/>
    <p:sldId id="264" r:id="rId6"/>
    <p:sldId id="374" r:id="rId7"/>
    <p:sldId id="327" r:id="rId8"/>
    <p:sldId id="375" r:id="rId9"/>
    <p:sldId id="376" r:id="rId10"/>
    <p:sldId id="377" r:id="rId11"/>
    <p:sldId id="378" r:id="rId12"/>
    <p:sldId id="379" r:id="rId13"/>
    <p:sldId id="380" r:id="rId14"/>
    <p:sldId id="381" r:id="rId15"/>
    <p:sldId id="382" r:id="rId16"/>
    <p:sldId id="383" r:id="rId17"/>
    <p:sldId id="384" r:id="rId18"/>
    <p:sldId id="385" r:id="rId19"/>
    <p:sldId id="386" r:id="rId20"/>
    <p:sldId id="387" r:id="rId21"/>
    <p:sldId id="388" r:id="rId22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94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240704" y="0"/>
            <a:ext cx="121920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Коммунальное  государственное учреждение «Основная средняя школа села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Ковыленка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отдела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образования по Астраханскому району управления образования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Акмолинской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области.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  <a:cs typeface="Arial" pitchFamily="34" charset="0"/>
            </a:endParaRPr>
          </a:p>
          <a:p>
            <a:pPr algn="ctr"/>
            <a:endParaRPr lang="kk-K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  <a:cs typeface="Arial" pitchFamily="34" charset="0"/>
            </a:endParaRPr>
          </a:p>
          <a:p>
            <a:pPr algn="ctr"/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  <a:cs typeface="Arial" pitchFamily="34" charset="0"/>
            </a:endParaRPr>
          </a:p>
          <a:p>
            <a:pPr algn="ctr"/>
            <a:r>
              <a:rPr lang="ru-RU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  <a:cs typeface="Arial" pitchFamily="34" charset="0"/>
              </a:rPr>
              <a:t>Программа  развития школы </a:t>
            </a:r>
          </a:p>
          <a:p>
            <a:pPr algn="ctr"/>
            <a:r>
              <a:rPr lang="ru-RU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  <a:cs typeface="Arial" pitchFamily="34" charset="0"/>
              </a:rPr>
              <a:t>на 2022-2027 годы</a:t>
            </a:r>
          </a:p>
          <a:p>
            <a:pPr algn="ctr"/>
            <a:endParaRPr lang="ru-RU" sz="6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  <a:cs typeface="Arial" pitchFamily="34" charset="0"/>
            </a:endParaRPr>
          </a:p>
          <a:p>
            <a:pPr algn="ctr"/>
            <a:endParaRPr lang="kk-KZ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2022г.</a:t>
            </a:r>
          </a:p>
        </p:txBody>
      </p:sp>
    </p:spTree>
    <p:extLst>
      <p:ext uri="{BB962C8B-B14F-4D97-AF65-F5344CB8AC3E}">
        <p14:creationId xmlns:p14="http://schemas.microsoft.com/office/powerpoint/2010/main" val="2876607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421"/>
    </mc:Choice>
    <mc:Fallback>
      <p:transition spd="slow" advTm="2042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1618904211_7-phonoteka_org-p-fon-dlya-prezentatsii-delovoi-stil-ramka-7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726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087889" y="1"/>
            <a:ext cx="2352631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SWOT-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  <a:endParaRPr lang="ru-RU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664448"/>
              </p:ext>
            </p:extLst>
          </p:nvPr>
        </p:nvGraphicFramePr>
        <p:xfrm>
          <a:off x="0" y="556435"/>
          <a:ext cx="12072664" cy="60990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58356"/>
                <a:gridCol w="6114308"/>
              </a:tblGrid>
              <a:tr h="2988843">
                <a:tc>
                  <a:txBody>
                    <a:bodyPr/>
                    <a:lstStyle/>
                    <a:p>
                      <a:pPr marL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Сильные стороны (S) (внутренняя среда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  <a:endParaRPr lang="ru-RU" sz="1600" dirty="0">
                        <a:effectLst/>
                      </a:endParaRPr>
                    </a:p>
                    <a:p>
                      <a:pPr marL="89535" marR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1.Сформировавшийся педагогический коллектив с достаточно высоким уровнем и творческим потенциалом.</a:t>
                      </a:r>
                    </a:p>
                    <a:p>
                      <a:pPr marL="89535" marR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2.Стабильность образовательной деятельности </a:t>
                      </a:r>
                    </a:p>
                    <a:p>
                      <a:pPr marL="89535" marR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</a:rPr>
                        <a:t>3</a:t>
                      </a:r>
                      <a:r>
                        <a:rPr lang="ru-RU" sz="1050" dirty="0">
                          <a:effectLst/>
                        </a:rPr>
                        <a:t>.Готовность педагогов к повышению профессионального уровня </a:t>
                      </a:r>
                    </a:p>
                    <a:p>
                      <a:pPr marL="89535" marR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</a:rPr>
                        <a:t>4</a:t>
                      </a:r>
                      <a:r>
                        <a:rPr lang="ru-RU" sz="1050" dirty="0">
                          <a:effectLst/>
                        </a:rPr>
                        <a:t>.Обеспечены необходимые условия функционирования школы (широкодоступный интернет, наличие  спортивного зала, наличие видеокамер наблюдения и </a:t>
                      </a:r>
                      <a:r>
                        <a:rPr lang="ru-RU" sz="1050" dirty="0" err="1">
                          <a:effectLst/>
                        </a:rPr>
                        <a:t>тд</a:t>
                      </a:r>
                      <a:r>
                        <a:rPr lang="ru-RU" sz="1050" dirty="0">
                          <a:effectLst/>
                        </a:rPr>
                        <a:t>)</a:t>
                      </a:r>
                    </a:p>
                    <a:p>
                      <a:pPr marL="89535" marR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</a:rPr>
                        <a:t>5</a:t>
                      </a:r>
                      <a:r>
                        <a:rPr lang="ru-RU" sz="1050" dirty="0">
                          <a:effectLst/>
                        </a:rPr>
                        <a:t>.Налажена работа по реализации проектной деятельности в системе воспитательной работы, охватывающая все ступени образования.</a:t>
                      </a:r>
                    </a:p>
                    <a:p>
                      <a:pPr marL="89535" marR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</a:rPr>
                        <a:t>6</a:t>
                      </a:r>
                      <a:r>
                        <a:rPr lang="ru-RU" sz="1050" dirty="0">
                          <a:effectLst/>
                        </a:rPr>
                        <a:t>.Отсутствие преступлений среди несовершеннолетних за последние три года 	</a:t>
                      </a:r>
                    </a:p>
                    <a:p>
                      <a:pPr marL="89535" marR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</a:rPr>
                        <a:t>7</a:t>
                      </a:r>
                      <a:r>
                        <a:rPr lang="ru-RU" sz="1050" dirty="0">
                          <a:effectLst/>
                        </a:rPr>
                        <a:t>.Повышение уровня воспитанности учащихся </a:t>
                      </a:r>
                    </a:p>
                    <a:p>
                      <a:pPr marL="89535" marR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effectLst/>
                        </a:rPr>
                        <a:t>8</a:t>
                      </a:r>
                      <a:r>
                        <a:rPr lang="ru-RU" sz="1050" dirty="0">
                          <a:effectLst/>
                        </a:rPr>
                        <a:t>.Созданы безопасные условия труда и организации учебно-воспитательного процесса </a:t>
                      </a:r>
                    </a:p>
                    <a:p>
                      <a:pPr marL="89535" marR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9</a:t>
                      </a:r>
                      <a:r>
                        <a:rPr lang="ru-RU" sz="1200" dirty="0">
                          <a:effectLst/>
                        </a:rPr>
                        <a:t>.Организована система внеурочной занятости учащихся </a:t>
                      </a:r>
                      <a:endParaRPr lang="ru-RU" sz="1050" dirty="0">
                        <a:effectLst/>
                      </a:endParaRPr>
                    </a:p>
                    <a:p>
                      <a:pPr marL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Слабые стороны (W) (внутренняя среда)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1.Отсутствие </a:t>
                      </a:r>
                      <a:r>
                        <a:rPr lang="ru-RU" sz="1200" dirty="0">
                          <a:effectLst/>
                        </a:rPr>
                        <a:t>молодых  специалистов с креативным мышлением .</a:t>
                      </a:r>
                      <a:endParaRPr lang="ru-RU" sz="1100" dirty="0">
                        <a:effectLst/>
                      </a:endParaRPr>
                    </a:p>
                    <a:p>
                      <a:pPr marL="9017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2.Недостаточная активность отдельных педагогов в обобщении и распространении педагогического опыта .</a:t>
                      </a:r>
                      <a:endParaRPr lang="ru-RU" sz="1100" dirty="0">
                        <a:effectLst/>
                      </a:endParaRPr>
                    </a:p>
                    <a:p>
                      <a:pPr marL="9017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3.Недостаточный опыт у администрации школы в вопросах управления менеджмента</a:t>
                      </a:r>
                      <a:endParaRPr lang="ru-RU" sz="1100" dirty="0">
                        <a:effectLst/>
                      </a:endParaRPr>
                    </a:p>
                    <a:p>
                      <a:pPr marL="9017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4.Низкая мотивация у учащихся к учебному труду</a:t>
                      </a:r>
                      <a:endParaRPr lang="ru-RU" sz="1100" dirty="0">
                        <a:effectLst/>
                      </a:endParaRPr>
                    </a:p>
                    <a:p>
                      <a:pPr marL="9017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5.Недостататочный уровень психолого-педагогической компетентности отдельных родителей; социальная незащищенность многих  семей (низкая зарплата, безработица) в силу низкого образовательного уровня; </a:t>
                      </a:r>
                      <a:endParaRPr lang="ru-RU" sz="1100" dirty="0">
                        <a:effectLst/>
                      </a:endParaRPr>
                    </a:p>
                    <a:p>
                      <a:pPr marL="9017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6.Возможности информационных технологий не в полной мере используются учащимися как образовательный ресурс в учебной и воспитательной деятельности </a:t>
                      </a:r>
                      <a:endParaRPr lang="ru-RU" sz="1100" dirty="0">
                        <a:effectLst/>
                      </a:endParaRPr>
                    </a:p>
                    <a:p>
                      <a:pPr marL="9017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7.Большинство учащихся не имеют практических навыков применения предметных знаний в решении жизненно-важных проблем. </a:t>
                      </a:r>
                      <a:endParaRPr lang="ru-RU" sz="1100" dirty="0">
                        <a:effectLst/>
                      </a:endParaRPr>
                    </a:p>
                    <a:p>
                      <a:pPr marL="9017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8..Недостаточна развита система школьного самоуправления </a:t>
                      </a:r>
                      <a:endParaRPr lang="ru-RU" sz="1100" dirty="0">
                        <a:effectLst/>
                      </a:endParaRPr>
                    </a:p>
                    <a:p>
                      <a:pPr marL="9017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9.Остается низким уровень результативности участия в предметной олимпиаде</a:t>
                      </a:r>
                      <a:endParaRPr lang="ru-RU" sz="1100" dirty="0">
                        <a:effectLst/>
                      </a:endParaRPr>
                    </a:p>
                    <a:p>
                      <a:pPr marL="9017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10. Отсутствие системности в организации выявления, поддержки, развития одаренных детей.</a:t>
                      </a:r>
                      <a:endParaRPr lang="ru-RU" sz="1100" dirty="0">
                        <a:effectLst/>
                      </a:endParaRPr>
                    </a:p>
                    <a:p>
                      <a:pPr marL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11.Изношенность материально-технической базы 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537119">
                <a:tc>
                  <a:txBody>
                    <a:bodyPr/>
                    <a:lstStyle/>
                    <a:p>
                      <a:pPr marL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Возможности (О) (внешняя среда)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89535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1.Привлечение материальных средств в поддержку качественных образовательных услуг через организацию партнерства , привлечение дополнительных ресурсов материального поощрения учащихся школы, педагогов.</a:t>
                      </a:r>
                      <a:endParaRPr lang="ru-RU" sz="1100" dirty="0">
                        <a:effectLst/>
                      </a:endParaRPr>
                    </a:p>
                    <a:p>
                      <a:pPr marL="89535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2.Социальное партнерство с высококвалифицированными специалистами , способными осуществлять научно-методическое сопровождение учебно-воспитательного процесса.</a:t>
                      </a:r>
                      <a:endParaRPr lang="ru-RU" sz="1100" dirty="0">
                        <a:effectLst/>
                      </a:endParaRPr>
                    </a:p>
                    <a:p>
                      <a:pPr marL="89535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3.Дальнейшая реализация проектной деятельности в системе воспитательной работы как средство самореализации и творческого развития учащихся.</a:t>
                      </a:r>
                      <a:endParaRPr lang="ru-RU" sz="1100" dirty="0">
                        <a:effectLst/>
                      </a:endParaRPr>
                    </a:p>
                    <a:p>
                      <a:pPr marL="89535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4.Повышение имиджа школы через СМИ.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Угрозы (Т) (внешняя среда);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1.Уход детей в специализированные школы.</a:t>
                      </a:r>
                      <a:endParaRPr lang="ru-RU" sz="1100" dirty="0">
                        <a:effectLst/>
                      </a:endParaRPr>
                    </a:p>
                    <a:p>
                      <a:pPr marL="9017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2.Риск создания отрицательного имиджа школы в случае получения негативной информации</a:t>
                      </a:r>
                      <a:endParaRPr lang="ru-RU" sz="1100" dirty="0">
                        <a:effectLst/>
                      </a:endParaRPr>
                    </a:p>
                    <a:p>
                      <a:pPr marL="9017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200" dirty="0">
                          <a:effectLst/>
                        </a:rPr>
                        <a:t>3</a:t>
                      </a:r>
                      <a:r>
                        <a:rPr lang="ru-RU" sz="1200" dirty="0">
                          <a:effectLst/>
                        </a:rPr>
                        <a:t>.Формализм в отчетности, внеплановые задания и указания.</a:t>
                      </a:r>
                      <a:endParaRPr lang="ru-RU" sz="1100" dirty="0">
                        <a:effectLst/>
                      </a:endParaRPr>
                    </a:p>
                    <a:p>
                      <a:pPr marL="9017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4.Неприятие отдельных  родителей к системе обновленного содержания образования.</a:t>
                      </a:r>
                      <a:endParaRPr lang="ru-RU" sz="1100" dirty="0">
                        <a:effectLst/>
                      </a:endParaRPr>
                    </a:p>
                    <a:p>
                      <a:pPr marL="9017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4667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338"/>
    </mc:Choice>
    <mc:Fallback>
      <p:transition spd="slow" advTm="38338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1618904211_7-phonoteka_org-p-fon-dlya-prezentatsii-delovoi-stil-ramka-7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36" y="0"/>
            <a:ext cx="119533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639616" y="279265"/>
            <a:ext cx="8712968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Обеспечить результативность образовательного процесса в условиях обновленного содержания образования.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826882"/>
              </p:ext>
            </p:extLst>
          </p:nvPr>
        </p:nvGraphicFramePr>
        <p:xfrm>
          <a:off x="2" y="1350118"/>
          <a:ext cx="12072662" cy="57111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2133"/>
                <a:gridCol w="2820339"/>
                <a:gridCol w="1667755"/>
                <a:gridCol w="1392705"/>
                <a:gridCol w="1391615"/>
                <a:gridCol w="1392705"/>
                <a:gridCol w="1392705"/>
                <a:gridCol w="1392705"/>
              </a:tblGrid>
              <a:tr h="34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№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Целевые индикаторы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Единицы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измерения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800">
                          <a:solidFill>
                            <a:srgbClr val="FF0000"/>
                          </a:solidFill>
                          <a:effectLst/>
                        </a:rPr>
                        <a:t>2022-2023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800">
                          <a:solidFill>
                            <a:srgbClr val="FF0000"/>
                          </a:solidFill>
                          <a:effectLst/>
                        </a:rPr>
                        <a:t>2023-2024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800">
                          <a:solidFill>
                            <a:srgbClr val="FF0000"/>
                          </a:solidFill>
                          <a:effectLst/>
                        </a:rPr>
                        <a:t>2024-2025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800">
                          <a:solidFill>
                            <a:srgbClr val="FF0000"/>
                          </a:solidFill>
                          <a:effectLst/>
                        </a:rPr>
                        <a:t>2025-2026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800">
                          <a:solidFill>
                            <a:srgbClr val="FF0000"/>
                          </a:solidFill>
                          <a:effectLst/>
                        </a:rPr>
                        <a:t>2026-2027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34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1.1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Качество знаний учащихся.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218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1.2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Количество учащихся, получивших аттестаты об общем среднем образовании с отличием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Кол-во 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8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8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8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8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8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218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1.3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marR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 Доля учащихся, занявших призовые места в </a:t>
                      </a:r>
                      <a:r>
                        <a:rPr lang="kk-KZ" sz="1800" dirty="0">
                          <a:solidFill>
                            <a:srgbClr val="FF0000"/>
                          </a:solidFill>
                          <a:effectLst/>
                        </a:rPr>
                        <a:t>районных</a:t>
                      </a: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 предметной олимпиаде.  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Кол-во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3926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1.4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Доля учащихся, показавшие результативное участие в различных конкурсах, олимпиадах, соревнованиях.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10%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12%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15%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17%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20%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826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760"/>
    </mc:Choice>
    <mc:Fallback>
      <p:transition spd="slow" advTm="1076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1618904211_7-phonoteka_org-p-fon-dlya-prezentatsii-delovoi-stil-ramka-7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0065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9336" y="1"/>
            <a:ext cx="118813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Обеспечить непрерывное профессиональное развитие педагогических кадров, позволяющих им эффективно реализовать свои возможности и способности.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406147"/>
              </p:ext>
            </p:extLst>
          </p:nvPr>
        </p:nvGraphicFramePr>
        <p:xfrm>
          <a:off x="119337" y="707887"/>
          <a:ext cx="12000654" cy="55702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389"/>
                <a:gridCol w="3190006"/>
                <a:gridCol w="1719685"/>
                <a:gridCol w="1353680"/>
                <a:gridCol w="1209401"/>
                <a:gridCol w="1504323"/>
                <a:gridCol w="1352619"/>
                <a:gridCol w="1316551"/>
              </a:tblGrid>
              <a:tr h="177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№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Целевые индикаторы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Единицы измерения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400">
                          <a:solidFill>
                            <a:srgbClr val="FF0000"/>
                          </a:solidFill>
                          <a:effectLst/>
                        </a:rPr>
                        <a:t>2022-2023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400">
                          <a:solidFill>
                            <a:srgbClr val="FF0000"/>
                          </a:solidFill>
                          <a:effectLst/>
                        </a:rPr>
                        <a:t>2023-2024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400">
                          <a:solidFill>
                            <a:srgbClr val="FF0000"/>
                          </a:solidFill>
                          <a:effectLst/>
                        </a:rPr>
                        <a:t>2024-2025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400">
                          <a:solidFill>
                            <a:srgbClr val="FF0000"/>
                          </a:solidFill>
                          <a:effectLst/>
                        </a:rPr>
                        <a:t>2025-2026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400">
                          <a:solidFill>
                            <a:srgbClr val="FF0000"/>
                          </a:solidFill>
                          <a:effectLst/>
                        </a:rPr>
                        <a:t>2026-2027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</a:tr>
              <a:tr h="266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2.1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Общая укомплектованность штатов   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</a:tr>
              <a:tr h="266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2.2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Доля педагогов, имеющих степень магистра 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Количество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</a:tr>
              <a:tr h="4437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2.3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Доля педагогов с квалификационным уровнем педагога-исследователя, педагога-эксперта.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35%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45%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45%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50%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55%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</a:tr>
              <a:tr h="88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2.4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Доля учителей, показавших результативное участие в </a:t>
                      </a:r>
                      <a:r>
                        <a:rPr lang="kk-KZ" sz="1400" dirty="0">
                          <a:solidFill>
                            <a:srgbClr val="FF0000"/>
                          </a:solidFill>
                          <a:effectLst/>
                        </a:rPr>
                        <a:t>районных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, областных олимпиадах, конкурсах, соревнованиях от общего числа учителей 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33%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35%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40%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43%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45%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</a:tr>
              <a:tr h="4437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2.5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Доля педагогов, использующих ИКТ в образовательном процессе от общего числа учителей 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</a:tr>
              <a:tr h="354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2.6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Доля педагогов , обобщивших ППО от общего числа учителей 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Количество  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</a:tr>
              <a:tr h="266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2.7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Доля учителей, имеющих публикации.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25%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30%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35%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40%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45%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</a:tr>
              <a:tr h="4437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2.8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marR="139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Доля преподавателей, прошедших 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R="139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переподготовку 1 раз в 5 лет 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marL="111125"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marL="111125"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marL="111125"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marL="111125"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</a:tr>
              <a:tr h="621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2.9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marR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Доля учителей, участвующих в </a:t>
                      </a:r>
                      <a:r>
                        <a:rPr lang="kk-KZ" sz="1400" dirty="0">
                          <a:solidFill>
                            <a:srgbClr val="FF0000"/>
                          </a:solidFill>
                          <a:effectLst/>
                        </a:rPr>
                        <a:t>районных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творческих группах  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marL="111125"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 %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marL="111125"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10%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marL="111125"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15%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marL="111125"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20%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 marL="111125"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25%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30%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04" marR="2480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602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112"/>
    </mc:Choice>
    <mc:Fallback>
      <p:transition spd="slow" advTm="8112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1618904211_7-phonoteka_org-p-fon-dlya-prezentatsii-delovoi-stil-ramka-7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999656" y="116633"/>
            <a:ext cx="64807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Укрепление и развитие  материально – технической базы;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системы школьной  инфраструктуры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715153"/>
              </p:ext>
            </p:extLst>
          </p:nvPr>
        </p:nvGraphicFramePr>
        <p:xfrm>
          <a:off x="34727" y="1618261"/>
          <a:ext cx="11809313" cy="4311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0113"/>
                <a:gridCol w="3838274"/>
                <a:gridCol w="1018244"/>
                <a:gridCol w="1332097"/>
                <a:gridCol w="1331054"/>
                <a:gridCol w="1190118"/>
                <a:gridCol w="1332097"/>
                <a:gridCol w="114731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</a:rPr>
                        <a:t>№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</a:rPr>
                        <a:t>Целевые индикаторы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</a:rPr>
                        <a:t>Единицы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</a:rPr>
                        <a:t>измерения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2022-2023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2023-2024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2024-2025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2025-2026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2026-2027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</a:rPr>
                        <a:t>4.1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4295" marR="139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Оборудование учебных кабинетов в соответствии с  нормами оснащения учебным оборудованием и инвентарем, утвержденными уполномоченным органом и нормами СЭС.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2555" marR="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2555" marR="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2555" marR="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2555" marR="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2555" marR="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</a:rPr>
                        <a:t>4.</a:t>
                      </a:r>
                      <a:r>
                        <a:rPr lang="kk-KZ" sz="2000" b="1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4295" marR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</a:rPr>
                        <a:t>Количество интерактивных досок, единиц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</a:rPr>
                        <a:t>Количество 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marR="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marR="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marR="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marR="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696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345"/>
    </mc:Choice>
    <mc:Fallback>
      <p:transition spd="slow" advTm="8345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1618904211_7-phonoteka_org-p-fon-dlya-prezentatsii-delovoi-stil-ramka-7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36" y="0"/>
            <a:ext cx="119533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07368" y="27062"/>
            <a:ext cx="1152128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4800600" algn="l"/>
                <a:tab pos="5257800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 у обучающихся духовно-нравственных ценностей в  рамках модернизации общественного сознания «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Рухани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жангыру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и культуры здорового образа жизни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305664"/>
              </p:ext>
            </p:extLst>
          </p:nvPr>
        </p:nvGraphicFramePr>
        <p:xfrm>
          <a:off x="119334" y="964725"/>
          <a:ext cx="11737305" cy="59938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1108"/>
                <a:gridCol w="3149845"/>
                <a:gridCol w="2425388"/>
                <a:gridCol w="1344387"/>
                <a:gridCol w="930730"/>
                <a:gridCol w="1034144"/>
                <a:gridCol w="1137559"/>
                <a:gridCol w="1034144"/>
              </a:tblGrid>
              <a:tr h="34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№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Целевые индикаторы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Единицы измерения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800" dirty="0">
                          <a:solidFill>
                            <a:srgbClr val="FF0000"/>
                          </a:solidFill>
                          <a:effectLst/>
                        </a:rPr>
                        <a:t>2022-2023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800">
                          <a:solidFill>
                            <a:srgbClr val="FF0000"/>
                          </a:solidFill>
                          <a:effectLst/>
                        </a:rPr>
                        <a:t>2023-2024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800">
                          <a:solidFill>
                            <a:srgbClr val="FF0000"/>
                          </a:solidFill>
                          <a:effectLst/>
                        </a:rPr>
                        <a:t>2024-2025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800">
                          <a:solidFill>
                            <a:srgbClr val="FF0000"/>
                          </a:solidFill>
                          <a:effectLst/>
                        </a:rPr>
                        <a:t>2025-2026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800" dirty="0">
                          <a:solidFill>
                            <a:srgbClr val="FF0000"/>
                          </a:solidFill>
                          <a:effectLst/>
                        </a:rPr>
                        <a:t>2026-2027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044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5.1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marL="74295" marR="139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Доля учащихся, участвующих в органах самоуправления и общественных организациях.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marL="111125"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marL="111125" marR="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 50%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marL="111125" marR="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60% 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marL="111125" marR="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70% 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marL="111125" marR="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 80%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85%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3926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5.2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Доля учащихся, охваченных социально-значимыми, творческими проектами в рамках программы «Рухани жангыру»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522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5.3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Охват учащихся деятельностью  кружков, секций.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80%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82%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85%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87%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90%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218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5.4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marR="139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Доля учащихся, показавших результативное участие в различных конкурсах, соревнованиях. 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marL="111125" marR="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marL="111125" marR="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10%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marL="111125" marR="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12%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marL="111125" marR="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15%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marL="111125" marR="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20%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25%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099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392"/>
    </mc:Choice>
    <mc:Fallback>
      <p:transition spd="slow" advTm="12392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1618904211_7-phonoteka_org-p-fon-dlya-prezentatsii-delovoi-stil-ramka-7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726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847528" y="480782"/>
            <a:ext cx="85324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 мероприятий по реализации Программы</a:t>
            </a:r>
            <a:endParaRPr lang="ru-RU" sz="2800" dirty="0">
              <a:solidFill>
                <a:srgbClr val="FF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488825"/>
              </p:ext>
            </p:extLst>
          </p:nvPr>
        </p:nvGraphicFramePr>
        <p:xfrm>
          <a:off x="245095" y="1052736"/>
          <a:ext cx="11737305" cy="5398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7273"/>
                <a:gridCol w="4107076"/>
                <a:gridCol w="2561205"/>
                <a:gridCol w="1298575"/>
                <a:gridCol w="3243176"/>
              </a:tblGrid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Мероприятия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Исполнители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Сроки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Ожидаемые результаты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6465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Проведение тщательного мониторинга качества образования по всем предметам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ЗДУВР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effectLst/>
                        </a:rPr>
                        <a:t>2022-2027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Определение уровня качества подготовки учащихся, обозначение проблемных мест в обучении.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5388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Организация работы по преемственности между начальной и основной школой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ЗДУВР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Учителя-предметники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effectLst/>
                        </a:rPr>
                        <a:t>2022-2027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Сравнительный анализ, выявление проблемных участков при переходе из начального звена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6465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Организация индивидуальной работы с учащимися, имеющих пробелы в знаниях испытывающие трудности в обучении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ЗДУВР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Психолог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effectLst/>
                        </a:rPr>
                        <a:t>2022-2027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Повышение уровня обученности и ликвидация пробелов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Оценка учебных достижений учащихся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Пед.коллектив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effectLst/>
                        </a:rPr>
                        <a:t>2022-2027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Повышение мотивации к учению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5388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Своевременное выявление одаренных детей, организация преемственной работы, формирование базы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Пед.коллектив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effectLst/>
                        </a:rPr>
                        <a:t>2022-2027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Повышение мотивации к обучению, формирование банка данных.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6465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Организация конкурсов, интеллектуальных мероприятий (олимпиад, фестивалей, соревнований)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Пед.коллектив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effectLst/>
                        </a:rPr>
                        <a:t>2022-2027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Повышение мотивации к обучению, создание ситуации успеха, стимулирование деятельности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077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Организация и проведение мероприятий по ранней профориентации школьников (реализация проектов «10 дней на работе у родителей», «Живой четверг», реализация программы «Профессиональная ориентация» ,профдиагностика и тд)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Психолог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ЗДУВР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effectLst/>
                        </a:rPr>
                        <a:t>2022-2027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Помощь в профессиональном самоопределении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8015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169"/>
    </mc:Choice>
    <mc:Fallback>
      <p:transition spd="slow" advTm="17169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1618904211_7-phonoteka_org-p-fon-dlya-prezentatsii-delovoi-stil-ramka-7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35360" y="-163400"/>
            <a:ext cx="11928648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Обеспечить непрерывное профессиональное развитие педагогических кадров, позволяющих им эффективно реализовывать свои возможности и способности.</a:t>
            </a:r>
            <a:endParaRPr lang="ru-RU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940121"/>
              </p:ext>
            </p:extLst>
          </p:nvPr>
        </p:nvGraphicFramePr>
        <p:xfrm>
          <a:off x="191344" y="688848"/>
          <a:ext cx="11845315" cy="57005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/>
                <a:gridCol w="2958243"/>
                <a:gridCol w="2226333"/>
                <a:gridCol w="1512168"/>
                <a:gridCol w="4212467"/>
              </a:tblGrid>
              <a:tr h="107761">
                <a:tc>
                  <a:txBody>
                    <a:bodyPr/>
                    <a:lstStyle/>
                    <a:p>
                      <a:pPr marL="457200" marR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</a:tr>
              <a:tr h="431044"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во внедрении новых моделей аттестации педагогических и управленческих кадров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 школы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профессионального уровня педагогов и администрации школы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</a:tr>
              <a:tr h="161642"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профессиональных конкурсах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ЗДУВР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50" spc="7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Профессиональный рост педагога</a:t>
                      </a:r>
                      <a:endParaRPr lang="ru-RU" sz="1050" i="1" spc="75">
                        <a:solidFill>
                          <a:srgbClr val="4F81BD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</a:tr>
              <a:tr h="484925"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работе творческих групп педагогов школ </a:t>
                      </a:r>
                      <a:r>
                        <a:rPr lang="kk-KZ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района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совместная работа с представителями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АО«Орлеу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ЗДУВР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профессионализма, обмен опытом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</a:tr>
              <a:tr h="431044"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системы наставничества в рамках принятия Закона РК «О статусе педагога»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ЗДУВР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Профессиональный рост учителя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</a:tr>
              <a:tr h="915969"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школьного конкурса «Учитель года», «Самый классный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классный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«Педагогическое мастерство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Ежегодно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мотивации к достижению результативности в работе.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</a:tr>
              <a:tr h="484925"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  <a:tab pos="4800600" algn="l"/>
                          <a:tab pos="525780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успешной адаптации и закрепления молодых специалистов и вновь прибывших учителей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ЗДУВР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благоприятных условий для профессионального роста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</a:tr>
              <a:tr h="377164"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систематической работы по выявлению, распространению и обобщению ППО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ЗДУВР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  <a:tab pos="4800600" algn="l"/>
                          <a:tab pos="5257800" algn="l"/>
                        </a:tabLst>
                      </a:pPr>
                      <a:r>
                        <a:rPr lang="kk-KZ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Профессиональны й рост педагога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</a:tr>
              <a:tr h="323283"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методических семинаров,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коучингов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педагогов с специалистами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ЗДУВР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Постоянно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Профессиональный рост педагога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</a:tr>
              <a:tr h="484925"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Материальное  стимулирование педагогов, добивших результатов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Попечительский совет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Социальные партнеры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мотивации к деятельности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</a:tr>
              <a:tr h="323283"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рейтинговой оценки деятельности каждого педагога школы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мотивации к деятельности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0" marR="1506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468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208"/>
    </mc:Choice>
    <mc:Fallback>
      <p:transition spd="slow" advTm="13208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9416" y="0"/>
            <a:ext cx="10801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Развивать систему школьной инфраструктуры и материально-технического обеспечения.</a:t>
            </a:r>
            <a:endParaRPr lang="ru-RU" sz="20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993890"/>
              </p:ext>
            </p:extLst>
          </p:nvPr>
        </p:nvGraphicFramePr>
        <p:xfrm>
          <a:off x="119336" y="404664"/>
          <a:ext cx="12072665" cy="5620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5091"/>
                <a:gridCol w="4024219"/>
                <a:gridCol w="2785077"/>
                <a:gridCol w="1548116"/>
                <a:gridCol w="3250162"/>
              </a:tblGrid>
              <a:tr h="204362">
                <a:tc>
                  <a:txBody>
                    <a:bodyPr/>
                    <a:lstStyle/>
                    <a:p>
                      <a:pPr marL="457200" marR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 dirty="0">
                          <a:effectLst/>
                        </a:rPr>
                        <a:t>№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>
                          <a:effectLst/>
                        </a:rPr>
                        <a:t>Содержание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>
                          <a:effectLst/>
                        </a:rPr>
                        <a:t>Ответственные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>
                          <a:effectLst/>
                        </a:rPr>
                        <a:t>Сроки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>
                          <a:effectLst/>
                        </a:rPr>
                        <a:t>Результат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</a:tr>
              <a:tr h="1009736">
                <a:tc>
                  <a:txBody>
                    <a:bodyPr/>
                    <a:lstStyle/>
                    <a:p>
                      <a:pPr marL="457200" marR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 dirty="0">
                          <a:effectLst/>
                        </a:rPr>
                        <a:t>Внедрение современных дизайнерских решений в оформлении помещений школы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Администрация </a:t>
                      </a:r>
                      <a:r>
                        <a:rPr lang="ru-RU" sz="1600" dirty="0">
                          <a:effectLst/>
                        </a:rPr>
                        <a:t>школы</a:t>
                      </a:r>
                      <a:endParaRPr lang="ru-RU" sz="1400" dirty="0">
                        <a:effectLst/>
                      </a:endParaRPr>
                    </a:p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 dirty="0" err="1">
                          <a:effectLst/>
                        </a:rPr>
                        <a:t>Поп.совет</a:t>
                      </a:r>
                      <a:r>
                        <a:rPr lang="ru-RU" sz="1600" dirty="0">
                          <a:effectLst/>
                        </a:rPr>
                        <a:t> школы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>
                          <a:effectLst/>
                        </a:rPr>
                        <a:t>2022-2027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>
                          <a:effectLst/>
                        </a:rPr>
                        <a:t>Улучшение образовательной среды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</a:tr>
              <a:tr h="488611">
                <a:tc>
                  <a:txBody>
                    <a:bodyPr/>
                    <a:lstStyle/>
                    <a:p>
                      <a:pPr marL="457200" marR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 dirty="0">
                          <a:effectLst/>
                        </a:rPr>
                        <a:t>Текущий ремонт учебных кабинетов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800600" algn="l"/>
                          <a:tab pos="5257800" algn="l"/>
                        </a:tabLst>
                        <a:defRPr/>
                      </a:pPr>
                      <a:r>
                        <a:rPr lang="ru-RU" sz="1400" dirty="0" smtClean="0">
                          <a:effectLst/>
                        </a:rPr>
                        <a:t>Администрация школы</a:t>
                      </a:r>
                      <a:endParaRPr lang="ru-RU" sz="1200" dirty="0" smtClean="0">
                        <a:effectLst/>
                      </a:endParaRPr>
                    </a:p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600">
                          <a:effectLst/>
                        </a:rPr>
                        <a:t>2022-2027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600" spc="75">
                          <a:effectLst/>
                        </a:rPr>
                        <a:t>Улучшение образовательной среды</a:t>
                      </a:r>
                      <a:endParaRPr lang="ru-RU" sz="1400" i="1" spc="75">
                        <a:solidFill>
                          <a:srgbClr val="4F81BD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</a:tr>
              <a:tr h="836027">
                <a:tc>
                  <a:txBody>
                    <a:bodyPr/>
                    <a:lstStyle/>
                    <a:p>
                      <a:pPr marL="457200" marR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 dirty="0">
                          <a:effectLst/>
                        </a:rPr>
                        <a:t>Ремонт школьной мебели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Администрация школы</a:t>
                      </a:r>
                      <a:endParaRPr lang="ru-RU" sz="1400" dirty="0">
                        <a:effectLst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600">
                          <a:effectLst/>
                        </a:rPr>
                        <a:t>2022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>
                          <a:effectLst/>
                        </a:rPr>
                        <a:t>Улучшение образовательной среды и обеспечение безопасности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</a:tr>
              <a:tr h="646528">
                <a:tc>
                  <a:txBody>
                    <a:bodyPr/>
                    <a:lstStyle/>
                    <a:p>
                      <a:pPr marL="457200" marR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 dirty="0">
                          <a:effectLst/>
                        </a:rPr>
                        <a:t>Благоустройство школьной спортивной площадки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Администрация </a:t>
                      </a:r>
                      <a:r>
                        <a:rPr lang="ru-RU" sz="1600" dirty="0">
                          <a:effectLst/>
                        </a:rPr>
                        <a:t>школы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>
                          <a:effectLst/>
                        </a:rPr>
                        <a:t>2022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>
                          <a:effectLst/>
                        </a:rPr>
                        <a:t>Улучшение образовательной среды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</a:tr>
              <a:tr h="599152">
                <a:tc>
                  <a:txBody>
                    <a:bodyPr/>
                    <a:lstStyle/>
                    <a:p>
                      <a:pPr marL="457200" marR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 dirty="0">
                          <a:effectLst/>
                        </a:rPr>
                        <a:t>Оснащение спортзала спортивным инвентарем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>
                          <a:effectLst/>
                        </a:rPr>
                        <a:t>Администрация школы</a:t>
                      </a:r>
                      <a:endParaRPr lang="ru-RU" sz="1400">
                        <a:effectLst/>
                      </a:endParaRPr>
                    </a:p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>
                          <a:effectLst/>
                        </a:rPr>
                        <a:t>Социальные партнеры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>
                          <a:effectLst/>
                        </a:rPr>
                        <a:t>2022-2027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 dirty="0">
                          <a:effectLst/>
                        </a:rPr>
                        <a:t>Улучшение образовательной среды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</a:tr>
              <a:tr h="535987">
                <a:tc>
                  <a:txBody>
                    <a:bodyPr/>
                    <a:lstStyle/>
                    <a:p>
                      <a:pPr marL="457200" marR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 dirty="0">
                          <a:effectLst/>
                        </a:rPr>
                        <a:t>Озеленение и благоустройство территории школы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 dirty="0">
                          <a:effectLst/>
                        </a:rPr>
                        <a:t>Педагогический родительский, ученический коллектив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>
                          <a:effectLst/>
                        </a:rPr>
                        <a:t>2022-2027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>
                          <a:effectLst/>
                        </a:rPr>
                        <a:t>Благоустройство территории школы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</a:tr>
              <a:tr h="741277">
                <a:tc>
                  <a:txBody>
                    <a:bodyPr/>
                    <a:lstStyle/>
                    <a:p>
                      <a:pPr marL="457200" marR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>
                          <a:effectLst/>
                        </a:rPr>
                        <a:t>Оснащение компьютерными классами , мультимедийным оборудованием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Отдел</a:t>
                      </a:r>
                      <a:r>
                        <a:rPr lang="kk-KZ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образования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 dirty="0">
                          <a:effectLst/>
                        </a:rPr>
                        <a:t>По мере поступления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600" dirty="0">
                          <a:effectLst/>
                        </a:rPr>
                        <a:t>Улучшение образовательной среды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7" marR="1781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860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712"/>
    </mc:Choice>
    <mc:Fallback>
      <p:transition spd="slow" advTm="12712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973" y="22087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Формировать у учащихся духовно-нравственные ценности в рамках модернизации общественного сознания «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Рухани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жан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ғыру» и культуры здорового образа жизни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142807"/>
              </p:ext>
            </p:extLst>
          </p:nvPr>
        </p:nvGraphicFramePr>
        <p:xfrm>
          <a:off x="32973" y="671246"/>
          <a:ext cx="12039691" cy="6320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2427"/>
                <a:gridCol w="3814623"/>
                <a:gridCol w="2777472"/>
                <a:gridCol w="1543884"/>
                <a:gridCol w="3241285"/>
              </a:tblGrid>
              <a:tr h="361108">
                <a:tc>
                  <a:txBody>
                    <a:bodyPr/>
                    <a:lstStyle/>
                    <a:p>
                      <a:pPr marL="457200" marR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  <a:tc>
                  <a:txBody>
                    <a:bodyPr/>
                    <a:lstStyle/>
                    <a:p>
                      <a:pPr marL="457200" marR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effectLst/>
                        </a:rPr>
                        <a:t>Мероприятия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  <a:tc>
                  <a:txBody>
                    <a:bodyPr/>
                    <a:lstStyle/>
                    <a:p>
                      <a:pPr marL="457200" marR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effectLst/>
                        </a:rPr>
                        <a:t>Ответственные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  <a:tc>
                  <a:txBody>
                    <a:bodyPr/>
                    <a:lstStyle/>
                    <a:p>
                      <a:pPr marL="457200" marR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effectLst/>
                        </a:rPr>
                        <a:t>Сроки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  <a:tc>
                  <a:txBody>
                    <a:bodyPr/>
                    <a:lstStyle/>
                    <a:p>
                      <a:pPr marL="457200" marR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effectLst/>
                        </a:rPr>
                        <a:t>Результат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</a:tr>
              <a:tr h="1002890"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effectLst/>
                        </a:rPr>
                        <a:t> Проведение общешкольных проектов  и мероприятий в рамках Подпрограммы «</a:t>
                      </a:r>
                      <a:r>
                        <a:rPr lang="kk-KZ" sz="1400" dirty="0">
                          <a:effectLst/>
                        </a:rPr>
                        <a:t>Тәрбие және білім» Программы модернизации общественного сознания «Рухани жаңғыру»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effectLst/>
                        </a:rPr>
                        <a:t>Педколлектив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effectLst/>
                        </a:rPr>
                        <a:t>2022-2027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Формирование духовно-нравственных ценностей у учащихся.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</a:tr>
              <a:tr h="556433"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effectLst/>
                        </a:rPr>
                        <a:t>Расширение сети школьных спортивных секций через создание школьной спортивной лиги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 Администрация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Учителя физкультуры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400">
                          <a:effectLst/>
                        </a:rPr>
                        <a:t>2022-2027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spc="75">
                          <a:effectLst/>
                        </a:rPr>
                        <a:t>Рост количества занятых учащихся .</a:t>
                      </a:r>
                      <a:endParaRPr lang="ru-RU" sz="1400" i="1" spc="75">
                        <a:solidFill>
                          <a:srgbClr val="4F81BD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</a:tr>
              <a:tr h="1393539"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effectLst/>
                        </a:rPr>
                        <a:t>Привлечение учащихся к социальным акциям милосердия, социального равенства, межконфессиональной и этнической толерантности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effectLst/>
                        </a:rPr>
                        <a:t>Педколлектив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400">
                          <a:effectLst/>
                        </a:rPr>
                        <a:t>2022-2027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effectLst/>
                        </a:rPr>
                        <a:t>Формирование духовно-нравственных ценностей у учащихся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</a:tr>
              <a:tr h="2230645"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>
                          <a:effectLst/>
                        </a:rPr>
                        <a:t> Проведение мероприятий членами   ДОО «Жас</a:t>
                      </a:r>
                      <a:r>
                        <a:rPr lang="kk-KZ" sz="1400">
                          <a:effectLst/>
                        </a:rPr>
                        <a:t>ұлан», « Жасқыран»  , направленных на формирование гражданско-патриотических чувств и активную жизненную позицию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effectLst/>
                        </a:rPr>
                        <a:t> Вожатая школы</a:t>
                      </a:r>
                      <a:endParaRPr lang="ru-RU" sz="1200" dirty="0">
                        <a:effectLst/>
                      </a:endParaRPr>
                    </a:p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 err="1">
                          <a:effectLst/>
                        </a:rPr>
                        <a:t>Педколлектив</a:t>
                      </a:r>
                      <a:endParaRPr lang="ru-RU" sz="1200" dirty="0">
                        <a:effectLst/>
                      </a:endParaRPr>
                    </a:p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effectLst/>
                        </a:rPr>
                        <a:t>Совет лидеров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kk-KZ" sz="1400" dirty="0">
                          <a:effectLst/>
                        </a:rPr>
                        <a:t>2022-2027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  <a:tc>
                  <a:txBody>
                    <a:bodyPr/>
                    <a:lstStyle/>
                    <a:p>
                      <a:pPr marL="457200" marR="2266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00600" algn="l"/>
                          <a:tab pos="5257800" algn="l"/>
                        </a:tabLst>
                      </a:pPr>
                      <a:r>
                        <a:rPr lang="ru-RU" sz="1400" dirty="0">
                          <a:effectLst/>
                        </a:rPr>
                        <a:t>Высокий уровень гражданско-патриотических чувств и активная гражданская позиция учащихся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5" marR="2635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475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865"/>
    </mc:Choice>
    <mc:Fallback>
      <p:transition spd="slow" advTm="9865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1618904211_7-phonoteka_org-p-fon-dlya-prezentatsii-delovoi-stil-ramka-7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1988840"/>
            <a:ext cx="11980440" cy="4062651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ru-RU" sz="2400" smtClean="0">
                <a:solidFill>
                  <a:srgbClr val="0070C0"/>
                </a:solidFill>
              </a:rPr>
              <a:t>Настоящая Программа развития школы предполагает, что в результате ее реализации образовательная система школы будет обладать следующими чертами:</a:t>
            </a:r>
          </a:p>
          <a:p>
            <a:r>
              <a:rPr lang="ru-RU" sz="2400" smtClean="0">
                <a:solidFill>
                  <a:srgbClr val="0070C0"/>
                </a:solidFill>
              </a:rPr>
              <a:t>-школа представляет качественное образование, соответствующее требованиям государственных стандартов, что подтверждается через независимые формы аттестации;</a:t>
            </a:r>
          </a:p>
          <a:p>
            <a:r>
              <a:rPr lang="ru-RU" sz="2400" smtClean="0">
                <a:solidFill>
                  <a:srgbClr val="0070C0"/>
                </a:solidFill>
              </a:rPr>
              <a:t>-в школе существует воспитательная система культурно-нравственной ориентации,</a:t>
            </a:r>
          </a:p>
          <a:p>
            <a:r>
              <a:rPr lang="ru-RU" sz="2400" smtClean="0">
                <a:solidFill>
                  <a:srgbClr val="0070C0"/>
                </a:solidFill>
              </a:rPr>
              <a:t>адекватная потребностям времени;</a:t>
            </a:r>
          </a:p>
          <a:p>
            <a:r>
              <a:rPr lang="ru-RU" sz="2400" smtClean="0">
                <a:solidFill>
                  <a:srgbClr val="0070C0"/>
                </a:solidFill>
              </a:rPr>
              <a:t>-деятельность школы не наносит ущерба здоровью учащихся, в ней они чувствуют себя безопасно и защищены от негативных влияний внешней среды;</a:t>
            </a:r>
          </a:p>
          <a:p>
            <a:r>
              <a:rPr lang="ru-RU" sz="2400" smtClean="0">
                <a:solidFill>
                  <a:srgbClr val="0070C0"/>
                </a:solidFill>
              </a:rPr>
              <a:t>-в школе работает высокопрофессиональный творческий педагогический коллектив;</a:t>
            </a:r>
          </a:p>
          <a:p>
            <a:r>
              <a:rPr lang="ru-RU" sz="2400" smtClean="0">
                <a:solidFill>
                  <a:srgbClr val="0070C0"/>
                </a:solidFill>
              </a:rPr>
              <a:t>-школа востребована потребителями, и они удовлетворены ее услугам.</a:t>
            </a:r>
          </a:p>
          <a:p>
            <a:r>
              <a:rPr lang="ru-RU" smtClean="0"/>
              <a:t> 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67808" y="625088"/>
            <a:ext cx="38545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Модель ШКОЛЫ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485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9544"/>
    </mc:Choice>
    <mc:Fallback>
      <p:transition spd="slow" advTm="1954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1618904211_7-phonoteka_org-p-fon-dlya-prezentatsii-delovoi-stil-ramka-7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9336" y="1124744"/>
            <a:ext cx="1207266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СОДЕРЖАНИЕ</a:t>
            </a:r>
            <a:endParaRPr lang="ru-RU" sz="2400" b="1" dirty="0"/>
          </a:p>
          <a:p>
            <a:endParaRPr lang="ru-RU" dirty="0"/>
          </a:p>
          <a:p>
            <a:pPr lvl="0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………………………………………………………..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программы ……………………………………………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справка о школе ……………………………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текущей ситуации в школе 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swot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……………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Перспективы развития школы :………………………………….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Видение развития школы: ……………………………….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части развития образовательного процесса……………………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части укрепления материально-технической базы……….…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Стратегические направления, цели, задачи и мероприятия, направленные на реализацию Программы  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и показатели достижения результатов реализации Программы 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/>
              <a:t> </a:t>
            </a:r>
            <a:endParaRPr lang="ru-RU" dirty="0"/>
          </a:p>
          <a:p>
            <a:r>
              <a:rPr lang="ru-RU" dirty="0"/>
              <a:t> 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348162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737"/>
    </mc:Choice>
    <mc:Fallback>
      <p:transition spd="slow" advTm="12737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1618904211_7-phonoteka_org-p-fon-dlya-prezentatsii-delovoi-stil-ramka-7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727848" y="692696"/>
            <a:ext cx="31699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Миссия школы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7348" y="1400752"/>
            <a:ext cx="11737304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Миссия школы состоит в удовлетворении образовательных потребностей    обучающихся в обучении и воспитании на основе базовых ценностей школы, свободно осуществляющих свой жизненный выбор личностей, адаптивных к любым изменениям   в социальной и профессиональной жизни, стремящихся к вершинам жизненного успеха, в том числе профессионального, с целью их социальной и личностной реализации.</a:t>
            </a:r>
            <a:endParaRPr lang="ru-RU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420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961"/>
    </mc:Choice>
    <mc:Fallback>
      <p:transition spd="slow" advTm="14961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8846"/>
            <a:ext cx="121920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Коммунальное  государственное учреждение «Основная средняя школа села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Ковыленка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отдела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образования по Астраханскому району управления образования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Акмолинской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области.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  <a:cs typeface="Arial" pitchFamily="34" charset="0"/>
            </a:endParaRPr>
          </a:p>
          <a:p>
            <a:pPr algn="ctr"/>
            <a:endParaRPr lang="kk-K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  <a:cs typeface="Arial" pitchFamily="34" charset="0"/>
            </a:endParaRPr>
          </a:p>
          <a:p>
            <a:pPr algn="ctr"/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  <a:cs typeface="Arial" pitchFamily="34" charset="0"/>
            </a:endParaRPr>
          </a:p>
          <a:p>
            <a:pPr algn="ctr"/>
            <a:r>
              <a:rPr lang="ru-RU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  <a:cs typeface="Arial" pitchFamily="34" charset="0"/>
              </a:rPr>
              <a:t>Программа  развития школы </a:t>
            </a:r>
          </a:p>
          <a:p>
            <a:pPr algn="ctr"/>
            <a:r>
              <a:rPr lang="ru-RU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  <a:cs typeface="Arial" pitchFamily="34" charset="0"/>
              </a:rPr>
              <a:t>на 2022-2027 годы</a:t>
            </a:r>
          </a:p>
          <a:p>
            <a:pPr algn="ctr"/>
            <a:endParaRPr lang="ru-RU" sz="6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  <a:cs typeface="Arial" pitchFamily="34" charset="0"/>
            </a:endParaRPr>
          </a:p>
          <a:p>
            <a:pPr algn="ctr"/>
            <a:endParaRPr lang="kk-KZ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2022г.</a:t>
            </a:r>
          </a:p>
        </p:txBody>
      </p:sp>
    </p:spTree>
    <p:extLst>
      <p:ext uri="{BB962C8B-B14F-4D97-AF65-F5344CB8AC3E}">
        <p14:creationId xmlns:p14="http://schemas.microsoft.com/office/powerpoint/2010/main" val="1285543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1618904211_7-phonoteka_org-p-fon-dlya-prezentatsii-delovoi-stil-ramka-7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36" y="0"/>
            <a:ext cx="120726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47528" y="188640"/>
            <a:ext cx="89289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структуры управления в КГУ «ОСШ села </a:t>
            </a:r>
            <a:r>
              <a:rPr lang="ru-RU" sz="20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Ковыленка</a:t>
            </a:r>
            <a:r>
              <a:rPr lang="ru-RU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3512" y="872716"/>
            <a:ext cx="8784976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284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256"/>
    </mc:Choice>
    <mc:Fallback>
      <p:transition spd="slow" advTm="8256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1618904211_7-phonoteka_org-p-fon-dlya-prezentatsii-delovoi-stil-ramka-7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726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91794F0-E38C-42F8-92BC-43DE4ED32EC6}"/>
              </a:ext>
            </a:extLst>
          </p:cNvPr>
          <p:cNvSpPr txBox="1"/>
          <p:nvPr/>
        </p:nvSpPr>
        <p:spPr>
          <a:xfrm>
            <a:off x="1847528" y="692697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Ожидаемые результаты программы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676078" y="1268760"/>
            <a:ext cx="8928992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180340" algn="l"/>
                <a:tab pos="678180" algn="l"/>
              </a:tabLst>
            </a:pPr>
            <a:r>
              <a:rPr lang="ru-RU" sz="2000" b="1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Повышение качества образования.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180340" algn="l"/>
                <a:tab pos="678180" algn="l"/>
              </a:tabLst>
            </a:pPr>
            <a:r>
              <a:rPr lang="ru-RU" sz="2000" b="1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Качественное обновление содержания  образования.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180340" algn="l"/>
                <a:tab pos="678180" algn="l"/>
              </a:tabLst>
            </a:pPr>
            <a:r>
              <a:rPr lang="ru-RU" sz="2000" b="1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результативности образовательного процесса.  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180340" algn="l"/>
                <a:tab pos="678180" algn="l"/>
              </a:tabLst>
            </a:pPr>
            <a:r>
              <a:rPr lang="ru-RU" sz="2000" b="1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Осуществление на основе полученного качественного образования обучающимися профессионального выбора, и успешная реализация себя в различных сферах деятельности.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180340" algn="l"/>
                <a:tab pos="678180" algn="l"/>
              </a:tabLst>
            </a:pPr>
            <a:r>
              <a:rPr lang="ru-RU" sz="2000" b="1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Совершенствованный профессионализм педагогического коллектива, обеспечивающего высокое качество и результативность УВП.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180340" algn="l"/>
                <a:tab pos="678180" algn="l"/>
              </a:tabLst>
            </a:pPr>
            <a:r>
              <a:rPr lang="ru-RU" sz="2000" b="1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конкурентоспособного коллектива единомышленников.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180340" algn="l"/>
                <a:tab pos="678180" algn="l"/>
              </a:tabLst>
            </a:pPr>
            <a:r>
              <a:rPr lang="ru-RU" sz="2000" b="1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Созданная безопасная и комфортная образовательно-воспитательная среда.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Расширение сферы школьного самоуправления,   охват социально-значимой и творческой  деятельностью  до 75% учащихся; увеличение доли родителей, активно участвующих в воспитательной работе школы.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086940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736"/>
    </mc:Choice>
    <mc:Fallback>
      <p:transition spd="slow" advTm="7736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1618904211_7-phonoteka_org-p-fon-dlya-prezentatsii-delovoi-stil-ramka-7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371"/>
            <a:ext cx="12192000" cy="6805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9336" y="183656"/>
            <a:ext cx="119533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Сроки и основные этапы реализации </a:t>
            </a:r>
            <a:b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 развития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Первый этап (2022-2023 учебный год)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аналитико-проектировочный: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проблемно-ориентированный анализ результатов реализации предыдущей Программы развития (2019-2022 </a:t>
            </a:r>
            <a:r>
              <a:rPr lang="ru-RU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гг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-изучение и анализ Государственной программы развития образования на 2022-2027 годы;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разработка направлений учебно-воспитательной системы школы в соответствии с задачами Государственной Программы развития образования.</a:t>
            </a:r>
          </a:p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Второй этап (2023-2026 учебные  годы)</a:t>
            </a:r>
          </a:p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реализующий:</a:t>
            </a:r>
          </a:p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-реализация мероприятий, направленных на достижение результатов Программы </a:t>
            </a:r>
          </a:p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промежуточный мониторинг реализации настоящей Программы; </a:t>
            </a:r>
          </a:p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коррекция Программы (изменения, дополнение);</a:t>
            </a:r>
          </a:p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реализация образовательных и воспитательных проектов;</a:t>
            </a:r>
          </a:p>
          <a:p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Третий этап (сентябрь – декабрь 2027 г.)</a:t>
            </a:r>
          </a:p>
          <a:p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аналитико-обобщающий:</a:t>
            </a:r>
          </a:p>
          <a:p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-итоговый мониторинг реализации основных программных мероприятий;</a:t>
            </a:r>
          </a:p>
          <a:p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анализ итоговых результатов мониторинга реализации Программы; </a:t>
            </a:r>
          </a:p>
          <a:p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-анализ динамики результатов, выявление проблем и путей их решения;</a:t>
            </a:r>
          </a:p>
          <a:p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-обобщение позитивного опыта осуществления программных мероприятий; </a:t>
            </a:r>
          </a:p>
          <a:p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Подведение итогов и постановка новых стратегических задач развития школы </a:t>
            </a:r>
          </a:p>
        </p:txBody>
      </p:sp>
    </p:spTree>
    <p:extLst>
      <p:ext uri="{BB962C8B-B14F-4D97-AF65-F5344CB8AC3E}">
        <p14:creationId xmlns:p14="http://schemas.microsoft.com/office/powerpoint/2010/main" val="2069268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801"/>
    </mc:Choice>
    <mc:Fallback>
      <p:transition spd="slow" advTm="2180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1618904211_7-phonoteka_org-p-fon-dlya-prezentatsii-delovoi-stil-ramka-7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0065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 txBox="1">
            <a:spLocks/>
          </p:cNvSpPr>
          <p:nvPr/>
        </p:nvSpPr>
        <p:spPr>
          <a:xfrm>
            <a:off x="23664" y="0"/>
            <a:ext cx="5976664" cy="70643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dirty="0">
                <a:solidFill>
                  <a:srgbClr val="002060"/>
                </a:solidFill>
              </a:rPr>
              <a:t>ИНФОРМАЦИОННАЯ СПРАВКА О ШКОЛЕ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004194"/>
              </p:ext>
            </p:extLst>
          </p:nvPr>
        </p:nvGraphicFramePr>
        <p:xfrm>
          <a:off x="23664" y="447144"/>
          <a:ext cx="6560492" cy="54628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1896"/>
                <a:gridCol w="4448596"/>
              </a:tblGrid>
              <a:tr h="59809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Общая информация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1126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 организации (по уставу)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Коммунальное государственное учреждение </a:t>
                      </a:r>
                      <a:r>
                        <a:rPr lang="kk-KZ" sz="1800" dirty="0">
                          <a:effectLst/>
                        </a:rPr>
                        <a:t>«Основная средняя школа села Ковыленка отдела образования по Астраханскому району управления  образования Акмолинской области»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0676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Тип и вид организации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Общеобразовательная школа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45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Год основания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19</a:t>
                      </a:r>
                      <a:r>
                        <a:rPr lang="kk-KZ" sz="1800" dirty="0">
                          <a:effectLst/>
                        </a:rPr>
                        <a:t>90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45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Юридический адрес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улица </a:t>
                      </a:r>
                      <a:r>
                        <a:rPr lang="kk-KZ" sz="1800" dirty="0">
                          <a:effectLst/>
                        </a:rPr>
                        <a:t>Аманжола Шалтаева 50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45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Телефон / факс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+7(71641) </a:t>
                      </a:r>
                      <a:r>
                        <a:rPr lang="kk-KZ" sz="1800" dirty="0">
                          <a:effectLst/>
                        </a:rPr>
                        <a:t>5-11-67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45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Адрес сайта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kovilenka_1990@mail.ru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45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Язык обучения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Казахский, русский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0225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Сменность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Две смены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0676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Ф.И.О. руководителя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И.о</a:t>
                      </a:r>
                      <a:r>
                        <a:rPr lang="ru-RU" sz="1800" dirty="0">
                          <a:effectLst/>
                        </a:rPr>
                        <a:t>. директора </a:t>
                      </a:r>
                      <a:r>
                        <a:rPr lang="kk-KZ" sz="1800" dirty="0">
                          <a:effectLst/>
                        </a:rPr>
                        <a:t>Бакишев Болат Гомарович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558704"/>
              </p:ext>
            </p:extLst>
          </p:nvPr>
        </p:nvGraphicFramePr>
        <p:xfrm>
          <a:off x="6306616" y="0"/>
          <a:ext cx="5796136" cy="6741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0144"/>
                <a:gridCol w="3835992"/>
              </a:tblGrid>
              <a:tr h="122467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Структура </a:t>
                      </a:r>
                      <a:r>
                        <a:rPr lang="ru-RU" sz="1200" dirty="0" err="1" smtClean="0">
                          <a:effectLst/>
                        </a:rPr>
                        <a:t>организациим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4" marR="3833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288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органа управления и форма управления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Основные функции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4" marR="38334" marT="0" marB="0"/>
                </a:tc>
              </a:tr>
              <a:tr h="1683708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Педагогический совет (коллегиальный орган)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	Функции:</a:t>
                      </a:r>
                      <a:endParaRPr lang="ru-RU" sz="1050" dirty="0">
                        <a:effectLst/>
                      </a:endParaRPr>
                    </a:p>
                    <a:p>
                      <a:pPr indent="1441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определяет направления образовательной деятельности школы;</a:t>
                      </a:r>
                      <a:endParaRPr lang="ru-RU" sz="1050" dirty="0">
                        <a:effectLst/>
                      </a:endParaRPr>
                    </a:p>
                    <a:p>
                      <a:pPr indent="1441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утверждает образовательные программы для организации учебно-воспитательного процесса;</a:t>
                      </a:r>
                      <a:endParaRPr lang="ru-RU" sz="1050" dirty="0">
                        <a:effectLst/>
                      </a:endParaRPr>
                    </a:p>
                    <a:p>
                      <a:pPr indent="1441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обсуждает вопросы содержания, форм и методов образовательного процесса, планирования образовательной деятельности школы;</a:t>
                      </a:r>
                      <a:endParaRPr lang="ru-RU" sz="1050" dirty="0">
                        <a:effectLst/>
                      </a:endParaRPr>
                    </a:p>
                    <a:p>
                      <a:pPr indent="1441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 рассматривает вопросы повышения квалификации и переподготовки кадров;</a:t>
                      </a:r>
                      <a:endParaRPr lang="ru-RU" sz="1050" dirty="0">
                        <a:effectLst/>
                      </a:endParaRPr>
                    </a:p>
                    <a:p>
                      <a:pPr indent="1441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выявляет, обобщает, распространяет, внедряет педагогический опыт;</a:t>
                      </a:r>
                      <a:endParaRPr lang="ru-RU" sz="105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4" marR="38334" marT="0" marB="0"/>
                </a:tc>
              </a:tr>
              <a:tr h="220412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Совет старшеклассников (ученическое самоуправление) 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       Функции:</a:t>
                      </a:r>
                      <a:endParaRPr lang="ru-RU" sz="105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- координирует, планирует и организует внеклассную работу учащихся;</a:t>
                      </a:r>
                      <a:endParaRPr lang="ru-RU" sz="105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- поддерживает дисциплину и порядок в школе;</a:t>
                      </a:r>
                      <a:endParaRPr lang="ru-RU" sz="105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- обсуждает и утверждает планы подготовки и проведения важнейших школьных ученических мероприятий; заслушивает отчеты о работе своих рабочих органов самоуправления, а также принимает по ним необходимые решения; слушает информации и отчеты ответственных по самоуправлению о выполнении решений школьного ученического собрания своих решений, принятых на предыдущих заседаниях</a:t>
                      </a:r>
                      <a:endParaRPr lang="ru-RU" sz="105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- подводит итоги рейтинга   между классными коллективами в общественно-полезной деятельности;</a:t>
                      </a:r>
                      <a:endParaRPr lang="ru-RU" sz="1050" dirty="0">
                        <a:effectLst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4" marR="3833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032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752"/>
    </mc:Choice>
    <mc:Fallback>
      <p:transition spd="slow" advTm="875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1618904211_7-phonoteka_org-p-fon-dlya-prezentatsii-delovoi-stil-ramka-7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726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468853"/>
              </p:ext>
            </p:extLst>
          </p:nvPr>
        </p:nvGraphicFramePr>
        <p:xfrm>
          <a:off x="263352" y="262001"/>
          <a:ext cx="11809312" cy="6449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50344"/>
                <a:gridCol w="7358968"/>
              </a:tblGrid>
              <a:tr h="144533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Ресурсная база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07" marR="408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511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Характеристика помещения (его состояние, год постройки, год капитального ремонта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Год постройки:</a:t>
                      </a:r>
                      <a:endParaRPr lang="ru-RU" sz="1400" dirty="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1990 г (двухэтажное здание), </a:t>
                      </a:r>
                      <a:endParaRPr lang="ru-RU" sz="1400" dirty="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Капитальный ремонт:</a:t>
                      </a:r>
                      <a:endParaRPr lang="ru-RU" sz="1400" dirty="0">
                        <a:effectLst/>
                      </a:endParaRPr>
                    </a:p>
                    <a:p>
                      <a:pPr marL="132080"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2011</a:t>
                      </a:r>
                      <a:r>
                        <a:rPr lang="kk-KZ" sz="1600" dirty="0">
                          <a:effectLst/>
                        </a:rPr>
                        <a:t> </a:t>
                      </a:r>
                      <a:r>
                        <a:rPr lang="kk-KZ" sz="1600" dirty="0" smtClean="0">
                          <a:effectLst/>
                        </a:rPr>
                        <a:t>год</a:t>
                      </a:r>
                      <a:endParaRPr lang="ru-RU" sz="1400" dirty="0">
                        <a:effectLst/>
                      </a:endParaRPr>
                    </a:p>
                  </a:txBody>
                  <a:tcPr marL="40807" marR="40807" marT="0" marB="0"/>
                </a:tc>
              </a:tr>
              <a:tr h="67202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Информатизация организации (количество персональных компьютеров, из них в локальной сети, в Интернете)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 marL="42545" marR="895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Количество ученических компьютеров – </a:t>
                      </a:r>
                      <a:r>
                        <a:rPr lang="kk-KZ" sz="1600" dirty="0">
                          <a:effectLst/>
                        </a:rPr>
                        <a:t>13</a:t>
                      </a:r>
                      <a:r>
                        <a:rPr lang="ru-RU" sz="1600" dirty="0">
                          <a:effectLst/>
                        </a:rPr>
                        <a:t> шт.</a:t>
                      </a:r>
                      <a:endParaRPr lang="ru-RU" sz="1400" dirty="0">
                        <a:effectLst/>
                      </a:endParaRPr>
                    </a:p>
                    <a:p>
                      <a:pPr marL="42545" marR="895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Количество учительских компьютеров – </a:t>
                      </a:r>
                      <a:r>
                        <a:rPr lang="kk-KZ" sz="1600" dirty="0">
                          <a:effectLst/>
                        </a:rPr>
                        <a:t>4</a:t>
                      </a:r>
                      <a:r>
                        <a:rPr lang="ru-RU" sz="1600" dirty="0">
                          <a:effectLst/>
                        </a:rPr>
                        <a:t> шт.</a:t>
                      </a:r>
                      <a:endParaRPr lang="ru-RU" sz="1400" dirty="0">
                        <a:effectLst/>
                      </a:endParaRPr>
                    </a:p>
                    <a:p>
                      <a:pPr marL="42545" marR="895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Количество служебных компьютеров – 4 шт.</a:t>
                      </a:r>
                      <a:endParaRPr lang="ru-RU" sz="1400" dirty="0">
                        <a:effectLst/>
                      </a:endParaRPr>
                    </a:p>
                    <a:p>
                      <a:pPr marL="42545" marR="895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Количество интерактивного оборудования – 2 шт.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07" marR="40807" marT="0" marB="0"/>
                </a:tc>
              </a:tr>
              <a:tr h="144533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Проектная мощность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120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07" marR="40807" marT="0" marB="0"/>
                </a:tc>
              </a:tr>
              <a:tr h="60511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Общая площадь здания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 indent="685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Общая площадь всех помещений– </a:t>
                      </a:r>
                      <a:r>
                        <a:rPr lang="kk-KZ" sz="1600" dirty="0">
                          <a:effectLst/>
                        </a:rPr>
                        <a:t>1717</a:t>
                      </a:r>
                      <a:r>
                        <a:rPr lang="ru-RU" sz="1600" dirty="0">
                          <a:effectLst/>
                        </a:rPr>
                        <a:t>,</a:t>
                      </a:r>
                      <a:r>
                        <a:rPr lang="kk-KZ" sz="1600" dirty="0">
                          <a:effectLst/>
                        </a:rPr>
                        <a:t>4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кв.м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Рабочая площадь – </a:t>
                      </a:r>
                      <a:r>
                        <a:rPr lang="kk-KZ" sz="1600" dirty="0">
                          <a:effectLst/>
                        </a:rPr>
                        <a:t>900</a:t>
                      </a:r>
                      <a:r>
                        <a:rPr lang="ru-RU" sz="1600" dirty="0">
                          <a:effectLst/>
                        </a:rPr>
                        <a:t>,</a:t>
                      </a:r>
                      <a:r>
                        <a:rPr lang="kk-KZ" sz="1600" dirty="0">
                          <a:effectLst/>
                        </a:rPr>
                        <a:t>4</a:t>
                      </a:r>
                      <a:r>
                        <a:rPr lang="ru-RU" sz="1600" dirty="0" err="1">
                          <a:effectLst/>
                        </a:rPr>
                        <a:t>кв.м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Объем здания – </a:t>
                      </a:r>
                      <a:r>
                        <a:rPr lang="kk-KZ" sz="1600" dirty="0">
                          <a:effectLst/>
                        </a:rPr>
                        <a:t>7576,5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куб.м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Площадь земельного участка </a:t>
                      </a:r>
                      <a:r>
                        <a:rPr lang="kk-KZ" sz="1600" dirty="0">
                          <a:effectLst/>
                        </a:rPr>
                        <a:t>0,9570</a:t>
                      </a:r>
                      <a:r>
                        <a:rPr lang="ru-RU" sz="1600" dirty="0">
                          <a:effectLst/>
                        </a:rPr>
                        <a:t> Га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07" marR="40807" marT="0" marB="0"/>
                </a:tc>
              </a:tr>
              <a:tr h="33601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Спортивный зал, актовый зал, (площадь, где располагаются)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Спортивный зал —  </a:t>
                      </a:r>
                      <a:r>
                        <a:rPr lang="kk-KZ" sz="1600" dirty="0">
                          <a:effectLst/>
                        </a:rPr>
                        <a:t>164,7</a:t>
                      </a:r>
                      <a:r>
                        <a:rPr lang="ru-RU" sz="1600" dirty="0" err="1">
                          <a:effectLst/>
                        </a:rPr>
                        <a:t>кв.м</a:t>
                      </a:r>
                      <a:r>
                        <a:rPr lang="ru-RU" sz="1600" dirty="0">
                          <a:effectLst/>
                        </a:rPr>
                        <a:t>, 1 этаж</a:t>
                      </a:r>
                      <a:endParaRPr lang="ru-RU" sz="1400" dirty="0">
                        <a:effectLst/>
                      </a:endParaRPr>
                    </a:p>
                    <a:p>
                      <a:pPr indent="685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07" marR="40807" marT="0" marB="0"/>
                </a:tc>
              </a:tr>
              <a:tr h="106568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Материальная база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 indent="6838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Учебные кабинеты-</a:t>
                      </a:r>
                      <a:r>
                        <a:rPr lang="kk-KZ" sz="1600" dirty="0">
                          <a:effectLst/>
                        </a:rPr>
                        <a:t>8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endParaRPr lang="ru-RU" sz="1400" dirty="0">
                        <a:effectLst/>
                      </a:endParaRPr>
                    </a:p>
                    <a:p>
                      <a:pPr indent="6838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Мастерская для мальчико-1, </a:t>
                      </a:r>
                      <a:endParaRPr lang="ru-RU" sz="1400" dirty="0">
                        <a:effectLst/>
                      </a:endParaRPr>
                    </a:p>
                    <a:p>
                      <a:pPr indent="6838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спортзал-1, </a:t>
                      </a:r>
                      <a:r>
                        <a:rPr lang="kk-KZ" sz="1600" dirty="0">
                          <a:effectLst/>
                        </a:rPr>
                        <a:t>буфет </a:t>
                      </a:r>
                      <a:r>
                        <a:rPr lang="ru-RU" sz="1600" dirty="0">
                          <a:effectLst/>
                        </a:rPr>
                        <a:t>–1,</a:t>
                      </a:r>
                      <a:r>
                        <a:rPr lang="kk-KZ" sz="1600" dirty="0">
                          <a:effectLst/>
                        </a:rPr>
                        <a:t>библиотека 1</a:t>
                      </a:r>
                      <a:r>
                        <a:rPr lang="ru-RU" sz="1600" dirty="0">
                          <a:effectLst/>
                        </a:rPr>
                        <a:t>                               </a:t>
                      </a:r>
                      <a:r>
                        <a:rPr lang="kk-KZ" sz="1600" dirty="0">
                          <a:effectLst/>
                        </a:rPr>
                        <a:t>       </a:t>
                      </a:r>
                      <a:r>
                        <a:rPr lang="ru-RU" sz="1600" dirty="0">
                          <a:effectLst/>
                        </a:rPr>
                        <a:t>     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учительская-1, </a:t>
                      </a:r>
                      <a:endParaRPr lang="ru-RU" sz="1400" dirty="0">
                        <a:effectLst/>
                      </a:endParaRPr>
                    </a:p>
                    <a:p>
                      <a:pPr indent="685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интерактивное оборудование-4, </a:t>
                      </a:r>
                      <a:endParaRPr lang="ru-RU" sz="1600" dirty="0" smtClean="0">
                        <a:effectLst/>
                      </a:endParaRPr>
                    </a:p>
                    <a:p>
                      <a:pPr indent="685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Количество </a:t>
                      </a:r>
                      <a:r>
                        <a:rPr lang="ru-RU" sz="1600" dirty="0">
                          <a:effectLst/>
                        </a:rPr>
                        <a:t>видеокамер-18</a:t>
                      </a:r>
                      <a:endParaRPr lang="ru-RU" sz="1400" dirty="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07" marR="408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745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912"/>
    </mc:Choice>
    <mc:Fallback>
      <p:transition spd="slow" advTm="10912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1618904211_7-phonoteka_org-p-fon-dlya-prezentatsii-delovoi-stil-ramka-7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726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918020"/>
              </p:ext>
            </p:extLst>
          </p:nvPr>
        </p:nvGraphicFramePr>
        <p:xfrm>
          <a:off x="95672" y="6648"/>
          <a:ext cx="11881320" cy="6362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75726"/>
                <a:gridCol w="6905594"/>
              </a:tblGrid>
              <a:tr h="355815">
                <a:tc gridSpan="2">
                  <a:txBody>
                    <a:bodyPr/>
                    <a:lstStyle/>
                    <a:p>
                      <a:pPr marR="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Кадры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162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Общее количество педагогических работников.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</a:rPr>
                        <a:t>13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/>
                </a:tc>
              </a:tr>
              <a:tr h="35581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Средний возраст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40 лет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/>
                </a:tc>
              </a:tr>
              <a:tr h="35581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Средний педагогический стаж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Более 15 лет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/>
                </a:tc>
              </a:tr>
              <a:tr h="3515486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Имеют образование и категории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 marL="132080" marR="895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>
                          <a:effectLst/>
                        </a:rPr>
                        <a:t>По образованию:</a:t>
                      </a:r>
                      <a:endParaRPr lang="ru-RU" sz="1400" dirty="0">
                        <a:effectLst/>
                      </a:endParaRPr>
                    </a:p>
                    <a:p>
                      <a:pPr marL="132080" marR="895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Высшее -</a:t>
                      </a:r>
                      <a:r>
                        <a:rPr lang="kk-KZ" sz="1800" dirty="0">
                          <a:effectLst/>
                        </a:rPr>
                        <a:t>9</a:t>
                      </a:r>
                      <a:r>
                        <a:rPr lang="ru-RU" sz="1800" dirty="0">
                          <a:effectLst/>
                        </a:rPr>
                        <a:t>(91%)</a:t>
                      </a:r>
                      <a:endParaRPr lang="ru-RU" sz="1400" dirty="0">
                        <a:effectLst/>
                      </a:endParaRPr>
                    </a:p>
                    <a:p>
                      <a:pPr marL="132080" marR="895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Средне-спец-4 (9%)</a:t>
                      </a:r>
                      <a:endParaRPr lang="ru-RU" sz="1400" dirty="0">
                        <a:effectLst/>
                      </a:endParaRPr>
                    </a:p>
                    <a:p>
                      <a:pPr marL="132080" marR="895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>
                          <a:effectLst/>
                        </a:rPr>
                        <a:t>По категориям:</a:t>
                      </a:r>
                      <a:endParaRPr lang="ru-RU" sz="1400" dirty="0">
                        <a:effectLst/>
                      </a:endParaRPr>
                    </a:p>
                    <a:p>
                      <a:pPr marL="132080" marR="895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Высшая-0 человек </a:t>
                      </a:r>
                      <a:endParaRPr lang="ru-RU" sz="1400" dirty="0">
                        <a:effectLst/>
                      </a:endParaRPr>
                    </a:p>
                    <a:p>
                      <a:pPr marL="132080" marR="895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Первая-0человек </a:t>
                      </a:r>
                      <a:endParaRPr lang="ru-RU" sz="1400" dirty="0">
                        <a:effectLst/>
                      </a:endParaRPr>
                    </a:p>
                    <a:p>
                      <a:pPr marL="132080" marR="895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Вторая </a:t>
                      </a:r>
                      <a:r>
                        <a:rPr lang="ru-RU" sz="1800" dirty="0" smtClean="0">
                          <a:effectLst/>
                        </a:rPr>
                        <a:t>-1 </a:t>
                      </a:r>
                      <a:r>
                        <a:rPr lang="ru-RU" sz="1800" dirty="0">
                          <a:effectLst/>
                        </a:rPr>
                        <a:t>человека </a:t>
                      </a:r>
                      <a:endParaRPr lang="ru-RU" sz="1400" dirty="0">
                        <a:effectLst/>
                      </a:endParaRPr>
                    </a:p>
                    <a:p>
                      <a:pPr marL="132080" marR="895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Без категории- 6 человек </a:t>
                      </a:r>
                      <a:endParaRPr lang="ru-RU" sz="1400" dirty="0">
                        <a:effectLst/>
                      </a:endParaRPr>
                    </a:p>
                    <a:p>
                      <a:pPr marL="132080" marR="895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Педагог-исследователь -1 человек </a:t>
                      </a:r>
                      <a:endParaRPr lang="ru-RU" sz="1400" dirty="0">
                        <a:effectLst/>
                      </a:endParaRPr>
                    </a:p>
                    <a:p>
                      <a:pPr marL="132080" marR="895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Педагог-эксперт- 5 человек </a:t>
                      </a:r>
                      <a:endParaRPr lang="ru-RU" sz="1400" dirty="0">
                        <a:effectLst/>
                      </a:endParaRPr>
                    </a:p>
                    <a:p>
                      <a:pPr marL="132080" marR="895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Педагог-модератор -0 человека </a:t>
                      </a:r>
                      <a:endParaRPr lang="ru-RU" sz="1400" dirty="0">
                        <a:effectLst/>
                      </a:endParaRPr>
                    </a:p>
                  </a:txBody>
                  <a:tcPr marL="50601" marR="50601" marT="0" marB="0"/>
                </a:tc>
              </a:tr>
              <a:tr h="106744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Имеют сертификаты по учебным программам АО «Назарбаев интеллектуальные школы»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 marR="895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Первый (продвинутый) уровень – 0</a:t>
                      </a:r>
                      <a:endParaRPr lang="ru-RU" sz="1600" dirty="0">
                        <a:effectLst/>
                      </a:endParaRPr>
                    </a:p>
                    <a:p>
                      <a:pPr marR="895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Второй (основной) уровень – 2</a:t>
                      </a:r>
                      <a:endParaRPr lang="ru-RU" sz="1600" dirty="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Третий (базовый) уровень – </a:t>
                      </a:r>
                      <a:r>
                        <a:rPr lang="kk-KZ" sz="2000" dirty="0">
                          <a:effectLst/>
                        </a:rPr>
                        <a:t>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130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935"/>
    </mc:Choice>
    <mc:Fallback>
      <p:transition spd="slow" advTm="10935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1618904211_7-phonoteka_org-p-fon-dlya-prezentatsii-delovoi-stil-ramka-7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5664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870803"/>
              </p:ext>
            </p:extLst>
          </p:nvPr>
        </p:nvGraphicFramePr>
        <p:xfrm>
          <a:off x="191344" y="1785963"/>
          <a:ext cx="11665295" cy="47030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019833"/>
                <a:gridCol w="1307486"/>
                <a:gridCol w="1307486"/>
                <a:gridCol w="1307486"/>
                <a:gridCol w="1307486"/>
                <a:gridCol w="1707759"/>
                <a:gridCol w="1707759"/>
              </a:tblGrid>
              <a:tr h="14732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Параметры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</a:rPr>
                        <a:t>2019-2020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</a:rPr>
                        <a:t>2020-2021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</a:rPr>
                        <a:t>2021-2022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28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Кол-во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Кол-во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Кол-во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36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Всего выпускников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100%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100%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100%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36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Допущено к аттестации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</a:rPr>
                        <a:t>100</a:t>
                      </a:r>
                      <a:r>
                        <a:rPr lang="ru-RU" sz="2400" dirty="0">
                          <a:effectLst/>
                        </a:rPr>
                        <a:t>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100%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100%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36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Освобождены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36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Отличников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36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Хорошистов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730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Получило неудовлетворительные оценки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r>
                        <a:rPr lang="ru-RU" sz="2400" dirty="0" smtClean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0</a:t>
                      </a: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0</a:t>
                      </a: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51385" y="585634"/>
            <a:ext cx="113052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ru-RU" sz="2400" b="1" cap="al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государственной (итоговой аттестации учащихся.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ctr"/>
            <a:r>
              <a:rPr lang="ru-RU" sz="2400" b="1" cap="al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курс основной школы (9 класс)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152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263"/>
    </mc:Choice>
    <mc:Fallback>
      <p:transition spd="slow" advTm="11263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2057</TotalTime>
  <Words>2183</Words>
  <Application>Microsoft Office PowerPoint</Application>
  <PresentationFormat>Широкоэкранный</PresentationFormat>
  <Paragraphs>633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Bahnschrift Condensed</vt:lpstr>
      <vt:lpstr>Calibri</vt:lpstr>
      <vt:lpstr>Cambria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Привет</cp:lastModifiedBy>
  <cp:revision>134</cp:revision>
  <cp:lastPrinted>2022-11-08T06:30:07Z</cp:lastPrinted>
  <dcterms:created xsi:type="dcterms:W3CDTF">2021-10-04T11:43:13Z</dcterms:created>
  <dcterms:modified xsi:type="dcterms:W3CDTF">2022-11-08T07:08:27Z</dcterms:modified>
</cp:coreProperties>
</file>